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  <p:sldMasterId id="2147483673" r:id="rId5"/>
  </p:sldMasterIdLst>
  <p:notesMasterIdLst>
    <p:notesMasterId r:id="rId43"/>
  </p:notesMasterIdLst>
  <p:handoutMasterIdLst>
    <p:handoutMasterId r:id="rId44"/>
  </p:handoutMasterIdLst>
  <p:sldIdLst>
    <p:sldId id="279" r:id="rId6"/>
    <p:sldId id="258" r:id="rId7"/>
    <p:sldId id="259" r:id="rId8"/>
    <p:sldId id="261" r:id="rId9"/>
    <p:sldId id="262" r:id="rId10"/>
    <p:sldId id="263" r:id="rId11"/>
    <p:sldId id="264" r:id="rId12"/>
    <p:sldId id="266" r:id="rId13"/>
    <p:sldId id="267" r:id="rId14"/>
    <p:sldId id="268" r:id="rId15"/>
    <p:sldId id="271" r:id="rId16"/>
    <p:sldId id="272" r:id="rId17"/>
    <p:sldId id="273" r:id="rId18"/>
    <p:sldId id="274" r:id="rId19"/>
    <p:sldId id="292" r:id="rId20"/>
    <p:sldId id="293" r:id="rId21"/>
    <p:sldId id="294" r:id="rId22"/>
    <p:sldId id="275" r:id="rId23"/>
    <p:sldId id="276" r:id="rId24"/>
    <p:sldId id="288" r:id="rId25"/>
    <p:sldId id="289" r:id="rId26"/>
    <p:sldId id="277" r:id="rId27"/>
    <p:sldId id="299" r:id="rId28"/>
    <p:sldId id="286" r:id="rId29"/>
    <p:sldId id="300" r:id="rId30"/>
    <p:sldId id="287" r:id="rId31"/>
    <p:sldId id="297" r:id="rId32"/>
    <p:sldId id="270" r:id="rId33"/>
    <p:sldId id="298" r:id="rId34"/>
    <p:sldId id="290" r:id="rId35"/>
    <p:sldId id="291" r:id="rId36"/>
    <p:sldId id="278" r:id="rId37"/>
    <p:sldId id="269" r:id="rId38"/>
    <p:sldId id="295" r:id="rId39"/>
    <p:sldId id="296" r:id="rId40"/>
    <p:sldId id="265" r:id="rId41"/>
    <p:sldId id="260" r:id="rId42"/>
  </p:sldIdLst>
  <p:sldSz cx="9144000" cy="6858000" type="screen4x3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C5"/>
    <a:srgbClr val="888B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7"/>
    <p:restoredTop sz="94551"/>
  </p:normalViewPr>
  <p:slideViewPr>
    <p:cSldViewPr snapToGrid="0" snapToObjects="1">
      <p:cViewPr varScale="1">
        <p:scale>
          <a:sx n="77" d="100"/>
          <a:sy n="77" d="100"/>
        </p:scale>
        <p:origin x="1339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A87CE-2EDE-464B-A71B-0B86E3530D3B}" type="datetimeFigureOut">
              <a:rPr lang="sk-SK" smtClean="0"/>
              <a:t>18. 11. 2016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777607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F411E-9B18-4B67-A714-BDD28891967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07587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EF04F-4D2D-3D4F-8EB8-A733709338FF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62DF5-C6E9-0B41-AD7F-38A185863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8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54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09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89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62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28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96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26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18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48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87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78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74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64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02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40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32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774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79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66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213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21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351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243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234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05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407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499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392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270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713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146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196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127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103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982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62DF5-C6E9-0B41-AD7F-38A18586345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3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3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89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88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01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973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6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4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Názov prezentácie, Miesto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82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sk-SK" smtClean="0"/>
              <a:t>Názov prezentácie, Miesto, 30.9.2015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444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257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737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47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69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657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4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284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300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065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535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Názov prezentácie, Miesto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2485-DC5B-5E4B-9F10-325E50101B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56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Názov prezentácie, Miesto, 30.9.2015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8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k-SK" smtClean="0"/>
              <a:t>Názov prezentácie, Miesto, 30.9.2015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06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11/18/2016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Názov prezentácie, Miesto, 30.9.2015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68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572566" y="2418081"/>
            <a:ext cx="8101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Slovakia </a:t>
            </a:r>
            <a:r>
              <a:rPr lang="en-GB" sz="36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Prezidanteco</a:t>
            </a:r>
            <a:r>
              <a:rPr lang="en-GB" sz="3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sz="36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3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n-GB" sz="36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Konsilio</a:t>
            </a:r>
            <a:r>
              <a:rPr lang="en-GB" sz="3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GB" sz="36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Eŭropa</a:t>
            </a:r>
            <a:r>
              <a:rPr lang="en-GB" sz="3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Unio</a:t>
            </a:r>
            <a:endParaRPr lang="en-US" sz="36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063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4" y="1022357"/>
            <a:ext cx="7515498" cy="32316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Lingvo-politika</a:t>
            </a: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konferenco</a:t>
            </a: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sz="4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V4+ </a:t>
            </a:r>
            <a:r>
              <a:rPr lang="en-GB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landoj</a:t>
            </a: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Nitro</a:t>
            </a:r>
            <a:r>
              <a:rPr lang="sk-SK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konkludoj</a:t>
            </a: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daŭrigo</a:t>
            </a:r>
            <a:endParaRPr lang="sk-SK" sz="28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sk-SK" sz="2000" b="1" dirty="0" smtClean="0">
              <a:solidFill>
                <a:srgbClr val="006EC5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ctr"/>
            <a:endParaRPr lang="sk-SK" sz="1400" b="1" dirty="0">
              <a:solidFill>
                <a:srgbClr val="006EC5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ctr"/>
            <a:r>
              <a:rPr lang="sk-SK" sz="28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Jozef </a:t>
            </a:r>
            <a:r>
              <a:rPr lang="sk-SK" sz="28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Reinvart</a:t>
            </a:r>
          </a:p>
          <a:p>
            <a:pPr algn="ctr"/>
            <a:r>
              <a:rPr lang="sk-SK" sz="1400" b="1" dirty="0" err="1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ontaktpersono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de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Ministerio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de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Eksterlandaj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kaj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Eŭropaj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Aferoj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de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Slovakio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kun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organiza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komitato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de la 101-a UK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en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Nitro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kaj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paralelaj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fakaj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4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aranĝoj</a:t>
            </a:r>
            <a:r>
              <a:rPr 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5403" y="4672685"/>
            <a:ext cx="75864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Konferenco pri Aplikoj de Esperanto en Scienco kaj Tekniko </a:t>
            </a:r>
          </a:p>
          <a:p>
            <a:pPr algn="ctr"/>
            <a:r>
              <a:rPr lang="sk-SK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Modra-Harmónia</a:t>
            </a:r>
            <a:r>
              <a:rPr lang="en-US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Slovakio</a:t>
            </a:r>
            <a:r>
              <a:rPr lang="sk-SK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la 19-an de </a:t>
            </a:r>
            <a:r>
              <a:rPr lang="sk-SK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novembro</a:t>
            </a:r>
            <a:r>
              <a:rPr lang="sk-SK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2016 </a:t>
            </a:r>
            <a:endParaRPr lang="en-US" b="1" dirty="0">
              <a:solidFill>
                <a:srgbClr val="006EC5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7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192" y="716824"/>
            <a:ext cx="8284464" cy="4193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sk-SK" sz="24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algn="ctr">
              <a:defRPr/>
            </a:pPr>
            <a:r>
              <a:rPr lang="sk-SK" sz="4000" b="1" dirty="0" err="1">
                <a:solidFill>
                  <a:srgbClr val="006EC5"/>
                </a:solidFill>
                <a:latin typeface="Arial" charset="0"/>
                <a:cs typeface="Arial" charset="0"/>
              </a:rPr>
              <a:t>Enhavo</a:t>
            </a:r>
            <a:r>
              <a:rPr lang="sk-SK" sz="3600" b="1" dirty="0">
                <a:solidFill>
                  <a:srgbClr val="006EC5"/>
                </a:solidFill>
                <a:latin typeface="Arial" charset="0"/>
                <a:cs typeface="Arial" charset="0"/>
              </a:rPr>
              <a:t> </a:t>
            </a:r>
          </a:p>
          <a:p>
            <a:pPr>
              <a:defRPr/>
            </a:pPr>
            <a:endParaRPr lang="sk-SK" sz="12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sk-SK" sz="24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eriod"/>
              <a:defRPr/>
            </a:pPr>
            <a:r>
              <a:rPr lang="sk-SK" sz="23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Ekstermovada lingvo-politika agado en </a:t>
            </a:r>
            <a:r>
              <a:rPr lang="sk-SK" sz="23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Slovakio</a:t>
            </a:r>
            <a:r>
              <a:rPr lang="sk-SK" sz="2300" b="1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sk-SK" sz="23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</a:t>
            </a:r>
            <a:r>
              <a:rPr lang="sk-SK" sz="2300" b="1" dirty="0" smtClean="0">
                <a:solidFill>
                  <a:srgbClr val="006EC5"/>
                </a:solidFill>
                <a:latin typeface="Arial" charset="0"/>
                <a:cs typeface="Arial" charset="0"/>
              </a:rPr>
              <a:t>„</a:t>
            </a:r>
            <a:r>
              <a:rPr lang="sk-SK" sz="2300" b="1" dirty="0">
                <a:solidFill>
                  <a:srgbClr val="006EC5"/>
                </a:solidFill>
                <a:latin typeface="Arial" charset="0"/>
                <a:cs typeface="Arial" charset="0"/>
              </a:rPr>
              <a:t>Nacia Konvencio pri </a:t>
            </a:r>
            <a:r>
              <a:rPr lang="sk-SK" sz="2300" b="1" dirty="0" smtClean="0">
                <a:solidFill>
                  <a:srgbClr val="006EC5"/>
                </a:solidFill>
                <a:latin typeface="Arial" charset="0"/>
                <a:cs typeface="Arial" charset="0"/>
              </a:rPr>
              <a:t>EU“ 2004 – 2007 kaj 2013 – 2016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eriod"/>
              <a:defRPr/>
            </a:pPr>
            <a:r>
              <a:rPr lang="sk-SK" sz="23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Lingvo-politika konferenco de la landoj V4+     </a:t>
            </a:r>
            <a:r>
              <a:rPr lang="sk-SK" sz="2300" b="1" dirty="0" smtClean="0">
                <a:solidFill>
                  <a:srgbClr val="006EC5"/>
                </a:solidFill>
                <a:latin typeface="Arial" charset="0"/>
                <a:cs typeface="Arial" charset="0"/>
              </a:rPr>
              <a:t>„Perspektivo de lingva komunikado en EU“ en Nitro 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eriod"/>
              <a:defRPr/>
            </a:pPr>
            <a:r>
              <a:rPr lang="sk-SK" sz="23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Konkludoj</a:t>
            </a:r>
            <a:r>
              <a:rPr lang="sk-SK" sz="23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sk-SK" sz="23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kaj</a:t>
            </a:r>
            <a:r>
              <a:rPr lang="sk-SK" sz="2300" b="1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sk-SK" sz="23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daŭrigo</a:t>
            </a:r>
            <a:r>
              <a:rPr lang="sk-SK" sz="2300" b="1" dirty="0" smtClean="0">
                <a:solidFill>
                  <a:srgbClr val="006EC5"/>
                </a:solidFill>
                <a:latin typeface="Arial" charset="0"/>
                <a:cs typeface="Arial" charset="0"/>
              </a:rPr>
              <a:t> </a:t>
            </a:r>
            <a:r>
              <a:rPr lang="sk-SK" sz="2300" b="1" dirty="0">
                <a:solidFill>
                  <a:srgbClr val="006EC5"/>
                </a:solidFill>
                <a:latin typeface="Arial" charset="0"/>
                <a:cs typeface="Arial" charset="0"/>
              </a:rPr>
              <a:t>de </a:t>
            </a:r>
            <a:r>
              <a:rPr lang="sk-SK" sz="2300" b="1" dirty="0" smtClean="0">
                <a:solidFill>
                  <a:srgbClr val="006EC5"/>
                </a:solidFill>
                <a:latin typeface="Arial" charset="0"/>
                <a:cs typeface="Arial" charset="0"/>
              </a:rPr>
              <a:t>la </a:t>
            </a:r>
            <a:r>
              <a:rPr lang="sk-SK" sz="2300" b="1" dirty="0" err="1" smtClean="0">
                <a:solidFill>
                  <a:srgbClr val="006EC5"/>
                </a:solidFill>
                <a:latin typeface="Arial" charset="0"/>
                <a:cs typeface="Arial" charset="0"/>
              </a:rPr>
              <a:t>lingvo</a:t>
            </a:r>
            <a:r>
              <a:rPr lang="sk-SK" sz="2300" b="1" dirty="0" smtClean="0">
                <a:solidFill>
                  <a:srgbClr val="006EC5"/>
                </a:solidFill>
                <a:latin typeface="Arial" charset="0"/>
                <a:cs typeface="Arial" charset="0"/>
              </a:rPr>
              <a:t>-politika </a:t>
            </a:r>
            <a:r>
              <a:rPr lang="sk-SK" sz="2300" b="1" dirty="0" err="1" smtClean="0">
                <a:solidFill>
                  <a:srgbClr val="006EC5"/>
                </a:solidFill>
                <a:latin typeface="Arial" charset="0"/>
                <a:cs typeface="Arial" charset="0"/>
              </a:rPr>
              <a:t>konferenco</a:t>
            </a:r>
            <a:r>
              <a:rPr lang="sk-SK" sz="2300" b="1" dirty="0" smtClean="0">
                <a:solidFill>
                  <a:srgbClr val="006EC5"/>
                </a:solidFill>
                <a:latin typeface="Arial" charset="0"/>
                <a:cs typeface="Arial" charset="0"/>
              </a:rPr>
              <a:t> de V4</a:t>
            </a:r>
            <a:r>
              <a:rPr lang="sk-SK" sz="2300" b="1" dirty="0" smtClean="0">
                <a:solidFill>
                  <a:srgbClr val="006EC5"/>
                </a:solidFill>
                <a:latin typeface="Arial" charset="0"/>
                <a:cs typeface="Arial" charset="0"/>
              </a:rPr>
              <a:t>+ </a:t>
            </a:r>
            <a:r>
              <a:rPr lang="sk-SK" sz="2300" b="1" dirty="0" err="1" smtClean="0">
                <a:solidFill>
                  <a:srgbClr val="006EC5"/>
                </a:solidFill>
                <a:latin typeface="Arial" charset="0"/>
                <a:cs typeface="Arial" charset="0"/>
              </a:rPr>
              <a:t>landoj</a:t>
            </a:r>
            <a:endParaRPr lang="sk-SK" sz="2300" b="1" dirty="0">
              <a:solidFill>
                <a:srgbClr val="006EC5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80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184" y="852460"/>
            <a:ext cx="8403336" cy="4308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sz="2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Ekstermovada </a:t>
            </a:r>
            <a:r>
              <a:rPr lang="sk-SK" sz="2600" b="1" dirty="0">
                <a:solidFill>
                  <a:srgbClr val="C00000"/>
                </a:solidFill>
                <a:latin typeface="Arial" charset="0"/>
                <a:cs typeface="Arial" charset="0"/>
              </a:rPr>
              <a:t>lingvo-politika agado en Slovakio</a:t>
            </a:r>
            <a:endParaRPr lang="sk-SK" altLang="sk-SK" sz="26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altLang="sk-SK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3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k-SK" altLang="sk-SK" sz="3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Nacia</a:t>
            </a:r>
            <a:r>
              <a:rPr lang="sk-SK" altLang="sk-SK" sz="3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36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Konvencio</a:t>
            </a:r>
            <a:r>
              <a:rPr lang="sk-SK" altLang="sk-SK" sz="3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 </a:t>
            </a:r>
            <a:r>
              <a:rPr lang="sk-SK" altLang="sk-SK" sz="3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EU“ </a:t>
            </a:r>
            <a:r>
              <a:rPr lang="sk-SK" altLang="sk-SK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11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 – </a:t>
            </a:r>
            <a:r>
              <a:rPr lang="sk-SK" alt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</a:p>
          <a:p>
            <a:pPr algn="ctr"/>
            <a:r>
              <a:rPr lang="sk-SK" altLang="sk-SK" sz="20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Tutsocia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diskutplatformo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laboris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11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laborgrupoj (LG-j),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kiuj preparadis por la registaro de Slovakio rekomendojn </a:t>
            </a:r>
            <a:endParaRPr lang="sk-SK" altLang="sk-SK" sz="20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temoj diskutitaj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EU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</a:t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LG-j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estis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„LG pri </a:t>
            </a:r>
            <a:r>
              <a:rPr lang="sk-SK" altLang="sk-SK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lingva</a:t>
            </a: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politiko</a:t>
            </a: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kiun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kunestris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kiu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aktivis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ankaŭ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kelkaj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esperantistoj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49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893972"/>
            <a:ext cx="7778498" cy="4462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altLang="sk-SK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</a:t>
            </a:r>
            <a:r>
              <a:rPr lang="sk-SK" altLang="sk-SK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 </a:t>
            </a:r>
            <a:r>
              <a:rPr lang="sk-SK" altLang="sk-SK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lingva</a:t>
            </a:r>
            <a:r>
              <a:rPr lang="sk-SK" altLang="sk-SK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politiko</a:t>
            </a:r>
            <a:r>
              <a:rPr lang="sk-SK" altLang="sk-SK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11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 – 2006</a:t>
            </a:r>
            <a:r>
              <a:rPr lang="sk-SK" altLang="sk-S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9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altLang="sk-SK" sz="14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4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preparis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studon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altLang="sk-SK" sz="20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k-SK" altLang="sk-SK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Elirpunktoj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lingvo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-politika </a:t>
            </a:r>
            <a:r>
              <a:rPr lang="sk-SK" altLang="sk-SK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strategio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altLang="sk-SK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Slovakio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sk-SK" altLang="sk-SK" sz="2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kiel</a:t>
            </a:r>
            <a:r>
              <a:rPr lang="sk-SK" altLang="sk-SK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membro-ŝtato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EU“, </a:t>
            </a:r>
            <a:r>
              <a:rPr lang="sk-SK" altLang="sk-SK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24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kiu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havas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partojn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lingva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ekstera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lingva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5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4" y="1055090"/>
            <a:ext cx="7515498" cy="3985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altLang="sk-SK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Novembro</a:t>
            </a:r>
            <a:r>
              <a:rPr lang="sk-SK" altLang="sk-SK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2006</a:t>
            </a:r>
            <a:r>
              <a:rPr lang="sk-SK" altLang="sk-SK" sz="28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8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14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4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organizis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konferencon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Viŝegradaj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landoj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(V4) pri la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20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9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9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k-SK" altLang="sk-SK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Perspektivoj</a:t>
            </a:r>
            <a: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altLang="sk-SK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lingva</a:t>
            </a:r>
            <a: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politiko</a:t>
            </a:r>
            <a: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lingvaj</a:t>
            </a:r>
            <a: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rajtoj</a:t>
            </a:r>
            <a: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alt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EU“ </a:t>
            </a:r>
            <a:r>
              <a:rPr lang="sk-SK" altLang="sk-SK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14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aŭspicio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Dušan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Čaplovič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Vic-Ĉefministro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Slovakio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eŭropaj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aferoj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homaj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rajtoj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minoritatoj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000" b="1" dirty="0" smtClean="0">
              <a:solidFill>
                <a:srgbClr val="006EC5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60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4" y="971100"/>
            <a:ext cx="7515498" cy="4293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altLang="sk-SK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Marto</a:t>
            </a:r>
            <a:r>
              <a:rPr lang="sk-SK" altLang="sk-SK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2007</a:t>
            </a:r>
          </a:p>
          <a:p>
            <a:pPr algn="ctr"/>
            <a:endParaRPr lang="sk-SK" altLang="sk-SK" sz="24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Dušan </a:t>
            </a: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Čaplovič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Vic-Ĉefministro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Slovakio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alt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14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sendis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sian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leteron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konkludoj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konferenco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20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ĉiuj komisionanoj de EU,</a:t>
            </a:r>
            <a:b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ministroj de eksterlandaj kaj eŭropaj aferoj </a:t>
            </a:r>
            <a:b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sk-SK" alt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membro</a:t>
            </a: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-ŝtatoj </a:t>
            </a:r>
            <a:r>
              <a:rPr lang="sk-SK" alt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</a:t>
            </a: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kandidato-ŝtatoj </a:t>
            </a:r>
            <a:r>
              <a:rPr lang="sk-SK" alt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EU,</a:t>
            </a:r>
            <a:r>
              <a:rPr lang="sk-SK" altLang="sk-SK" sz="20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2000" b="1" dirty="0" smtClean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kiu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invitis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ilin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tuteŭropa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diskuto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serĉado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solvoj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lingvaj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problemoj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000" b="1" dirty="0" smtClean="0">
              <a:solidFill>
                <a:srgbClr val="006EC5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en-US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82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199887"/>
            <a:ext cx="7571232" cy="40780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altLang="sk-SK" sz="32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k-SK" altLang="sk-SK" sz="32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Nacia</a:t>
            </a:r>
            <a:r>
              <a:rPr lang="sk-SK" altLang="sk-SK" sz="32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32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Konvencio</a:t>
            </a:r>
            <a:r>
              <a:rPr lang="sk-SK" altLang="sk-SK" sz="32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 </a:t>
            </a:r>
            <a:r>
              <a:rPr lang="sk-SK" altLang="sk-SK" sz="32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EU“ </a:t>
            </a:r>
            <a:r>
              <a:rPr lang="sk-SK" altLang="sk-SK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12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sk-SK" altLang="sk-SK" sz="12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estis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renovigita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9-an de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2013</a:t>
            </a:r>
            <a:r>
              <a:rPr lang="sk-SK" altLang="sk-SK" sz="1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16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Tutsocia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diskutplatformo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eklaboris en tri LG-j, </a:t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kiuj preparadis rekomendojn por la registaro de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Slovakio </a:t>
            </a:r>
          </a:p>
          <a:p>
            <a:pPr algn="ctr"/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diskutitaj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temoj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 EU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eŭropa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integriĝo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</a:t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Aktualaj defioj de </a:t>
            </a:r>
            <a:r>
              <a:rPr lang="sk-SK" alt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sk-SK" altLang="sk-SK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eǔropa</a:t>
            </a:r>
            <a:r>
              <a:rPr lang="sk-SK" alt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integriĝo</a:t>
            </a: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Dek jaroj de la membreco de SK en EU</a:t>
            </a:r>
            <a:b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Prezidanteco de Slovakio </a:t>
            </a:r>
            <a:r>
              <a:rPr lang="sk-SK" alt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EU-</a:t>
            </a:r>
            <a:r>
              <a:rPr lang="sk-SK" altLang="sk-SK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Konsilio</a:t>
            </a:r>
            <a:r>
              <a:rPr lang="sk-SK" alt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2016</a:t>
            </a:r>
            <a:endParaRPr lang="sk-SK" altLang="sk-SK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4" y="2029606"/>
            <a:ext cx="7515498" cy="2585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Eksaj membroj de NK pri EU en </a:t>
            </a:r>
            <a:r>
              <a:rPr lang="sk-SK" altLang="sk-SK" sz="24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 – 2006 </a:t>
            </a:r>
            <a:endParaRPr lang="sk-SK" altLang="sk-SK" sz="24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sk-SK" altLang="sk-SK" sz="24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Eva Poláková, Ján </a:t>
            </a:r>
            <a:r>
              <a:rPr lang="sk-SK" altLang="sk-SK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Vajs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</a:t>
            </a:r>
            <a:r>
              <a:rPr lang="sk-SK" altLang="sk-SK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Baláž </a:t>
            </a:r>
            <a:r>
              <a:rPr lang="sk-SK" altLang="sk-SK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altLang="sk-SK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Jozef Reinvart </a:t>
            </a:r>
          </a:p>
          <a:p>
            <a:pPr algn="ctr"/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daŭrigis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ankaŭ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renovigita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</a:t>
            </a: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2013 - 2016</a:t>
            </a:r>
            <a:endParaRPr lang="sk-SK" altLang="sk-SK" sz="24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1-a </a:t>
            </a:r>
            <a:r>
              <a:rPr lang="sk-SK" altLang="sk-SK" sz="24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3-a LG-j.</a:t>
            </a:r>
            <a:endParaRPr lang="en-US" sz="24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96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9656" y="807760"/>
            <a:ext cx="7052200" cy="43781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875"/>
              </a:spcBef>
            </a:pP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rekomendis en LG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-temon </a:t>
            </a:r>
          </a:p>
          <a:p>
            <a:pPr algn="ctr">
              <a:spcBef>
                <a:spcPts val="875"/>
              </a:spcBef>
            </a:pPr>
            <a:endParaRPr lang="sk-SK" altLang="sk-SK" sz="10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k-SK" altLang="sk-SK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Evoluo</a:t>
            </a:r>
            <a:r>
              <a:rPr lang="sk-SK" alt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altLang="sk-SK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kultura</a:t>
            </a:r>
            <a:r>
              <a:rPr lang="sk-SK" alt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</a:t>
            </a:r>
            <a:r>
              <a:rPr lang="sk-SK" alt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alt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EU: </a:t>
            </a:r>
            <a:endParaRPr lang="sk-SK" altLang="sk-SK" sz="28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komuna</a:t>
            </a:r>
            <a:r>
              <a:rPr lang="sk-SK" alt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lingva</a:t>
            </a:r>
            <a:r>
              <a:rPr lang="sk-SK" alt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alt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kultura</a:t>
            </a:r>
            <a:r>
              <a:rPr lang="sk-SK" alt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politiko</a:t>
            </a:r>
            <a:r>
              <a:rPr lang="sk-SK" alt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algn="ctr"/>
            <a:endParaRPr lang="sk-SK" altLang="sk-SK" sz="1300" b="1" dirty="0">
              <a:solidFill>
                <a:srgbClr val="006EC5"/>
              </a:solidFill>
              <a:latin typeface="Arial" charset="0"/>
              <a:cs typeface="Arial" charset="0"/>
            </a:endParaRPr>
          </a:p>
          <a:p>
            <a:pPr algn="ctr"/>
            <a:endParaRPr lang="sk-SK" altLang="sk-SK" sz="10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PRES,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kiel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temoj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nia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prezidanteco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sk-SK" altLang="sk-SK" sz="20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1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Bedaŭrinde </a:t>
            </a:r>
            <a:r>
              <a:rPr lang="sk-SK" altLang="sk-SK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niaj ŝtataj </a:t>
            </a:r>
            <a:r>
              <a:rPr lang="sk-SK" altLang="sk-SK" sz="1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kaj politikaj </a:t>
            </a:r>
            <a:r>
              <a:rPr lang="sk-SK" altLang="sk-SK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reprezentantoj</a:t>
            </a:r>
            <a:r>
              <a:rPr lang="sk-SK" altLang="sk-SK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ankoraŭ ne komprenas gravecon de la evoluo de kultura dimensio</a:t>
            </a:r>
            <a:r>
              <a:rPr lang="sk-SK" altLang="sk-SK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EU por sukcesa daŭrigo de la </a:t>
            </a:r>
            <a:r>
              <a:rPr lang="sk-SK" altLang="sk-SK" sz="16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eŭropa</a:t>
            </a:r>
            <a:r>
              <a:rPr lang="sk-SK" altLang="sk-SK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6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integriĝo</a:t>
            </a:r>
            <a:r>
              <a:rPr lang="sk-SK" altLang="sk-SK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k-SK" altLang="sk-SK" sz="16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sk-SK" altLang="sk-SK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kuraĝis listigi tiun ĉi politike tiklan temon inter prioritatoj de la SK PRES. </a:t>
            </a:r>
          </a:p>
          <a:p>
            <a:pPr algn="ctr"/>
            <a:r>
              <a:rPr lang="sk-SK" altLang="sk-SK" sz="1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preferis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prioritatigi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sk-SK" altLang="sk-SK" sz="1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temojn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(t. e. ekonomie forta EU; komuna cifereca merkato kaj energia unio; </a:t>
            </a:r>
            <a:r>
              <a:rPr lang="it-IT" altLang="sk-SK" sz="1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daŭripova </a:t>
            </a:r>
            <a:r>
              <a:rPr lang="it-IT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migrad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t-IT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sk-SK" sz="1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</a:t>
            </a:r>
            <a:r>
              <a:rPr lang="it-IT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azil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t-IT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politiko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it-IT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 pozicio </a:t>
            </a:r>
            <a:r>
              <a:rPr lang="it-IT" altLang="sk-SK" sz="1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it-IT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it-IT" altLang="sk-SK" sz="1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tutmond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iĝant</a:t>
            </a:r>
            <a:r>
              <a:rPr lang="it-IT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mondo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+ la </a:t>
            </a:r>
            <a:r>
              <a:rPr lang="sk-SK" altLang="sk-SK" sz="1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5-a </a:t>
            </a:r>
            <a:r>
              <a:rPr lang="sk-SK" altLang="sk-SK" sz="16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prioritato</a:t>
            </a:r>
            <a:r>
              <a:rPr lang="sk-SK" altLang="sk-SK" sz="1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fariĝis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6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neplanite</a:t>
            </a:r>
            <a:r>
              <a:rPr lang="sk-SK" altLang="sk-SK" sz="16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k-SK" altLang="sk-SK" sz="16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Briteliro</a:t>
            </a:r>
            <a:r>
              <a:rPr lang="sk-SK" altLang="sk-SK" sz="16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“.</a:t>
            </a:r>
            <a:endParaRPr lang="sk-SK" altLang="sk-SK" sz="16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45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2925" y="794979"/>
            <a:ext cx="8134350" cy="46782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Enkadre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de esperantista </a:t>
            </a: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ekstermovada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agado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dum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101-a UK </a:t>
            </a: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Nitro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paralele </a:t>
            </a:r>
            <a:r>
              <a:rPr lang="sk-SK" sz="24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okazis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sk-SK" sz="24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malfermitaj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fakaj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aranĝoj</a:t>
            </a:r>
            <a:endParaRPr lang="sk-SK" sz="2400" b="1" dirty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531813" indent="-531813"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sk-SK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531813" indent="-531813"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sk-SK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531813" indent="-531813">
              <a:buFont typeface="Arial" panose="020B0604020202020204" pitchFamily="34" charset="0"/>
              <a:buChar char="•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sk-SK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20-a </a:t>
            </a:r>
            <a:r>
              <a:rPr lang="sk-SK" sz="24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Internacia</a:t>
            </a:r>
            <a:r>
              <a:rPr lang="sk-SK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Medicina</a:t>
            </a:r>
            <a:r>
              <a:rPr lang="sk-SK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Esperanta </a:t>
            </a:r>
            <a:r>
              <a:rPr lang="sk-SK" sz="24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Kongreso</a:t>
            </a:r>
            <a:r>
              <a:rPr lang="sk-SK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sk-SK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20 – 22-an de </a:t>
            </a:r>
            <a:r>
              <a:rPr lang="sk-SK" sz="24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julio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2016)</a:t>
            </a:r>
            <a:endParaRPr lang="sk-SK" sz="12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sk-SK" sz="1200" b="1" dirty="0" smtClean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  <a:p>
            <a:pPr marL="531813" indent="-531813">
              <a:buFont typeface="Arial" panose="020B0604020202020204" pitchFamily="34" charset="0"/>
              <a:buChar char="•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sk-SK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Mezeŭropa</a:t>
            </a:r>
            <a:r>
              <a:rPr lang="sk-SK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interreligia</a:t>
            </a:r>
            <a:r>
              <a:rPr lang="sk-SK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forumo</a:t>
            </a:r>
            <a:r>
              <a:rPr lang="sk-SK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               </a:t>
            </a: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(la 25-an de </a:t>
            </a:r>
            <a:r>
              <a:rPr lang="sk-SK" sz="24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julio</a:t>
            </a: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2016)</a:t>
            </a:r>
            <a:endParaRPr lang="sk-SK" sz="12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531813" indent="-531813">
              <a:buFont typeface="Arial" panose="020B0604020202020204" pitchFamily="34" charset="0"/>
              <a:buChar char="•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sk-SK" sz="1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31813" indent="-531813">
              <a:buFont typeface="Arial" panose="020B0604020202020204" pitchFamily="34" charset="0"/>
              <a:buChar char="•"/>
              <a:tabLst>
                <a:tab pos="8229600" algn="l"/>
                <a:tab pos="9144000" algn="l"/>
                <a:tab pos="10058400" algn="l"/>
              </a:tabLst>
              <a:defRPr/>
            </a:pPr>
            <a:r>
              <a:rPr lang="sk-SK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Lingvo-politika konferenco de la landoj V4+ </a:t>
            </a: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„Perspektivoj 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lingva komunikado en EU</a:t>
            </a: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“  </a:t>
            </a:r>
            <a:b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</a:b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(la 28 – 29-an de julio 2016)</a:t>
            </a:r>
          </a:p>
        </p:txBody>
      </p:sp>
    </p:spTree>
    <p:extLst>
      <p:ext uri="{BB962C8B-B14F-4D97-AF65-F5344CB8AC3E}">
        <p14:creationId xmlns:p14="http://schemas.microsoft.com/office/powerpoint/2010/main" val="177523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888" y="583474"/>
            <a:ext cx="8048896" cy="45807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sk-SK" sz="28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algn="ctr">
              <a:defRPr/>
            </a:pP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Lingvo-politika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konferenco</a:t>
            </a:r>
            <a:r>
              <a:rPr lang="sk-SK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sk-SK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landoj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V4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+</a:t>
            </a:r>
          </a:p>
          <a:p>
            <a:pPr algn="ctr">
              <a:defRPr/>
            </a:pP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sk-SK" sz="24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Perspektivo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sk-SK" sz="24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lingva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komunikado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4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en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EU“</a:t>
            </a:r>
            <a:r>
              <a:rPr lang="sk-SK" sz="2400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k-SK" sz="2400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sk-SK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9144000" algn="l"/>
                <a:tab pos="10058400" algn="l"/>
              </a:tabLst>
              <a:defRPr/>
            </a:pP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V4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(ĈR, HU, PL, SK +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samopiniantaj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landoj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de EU),</a:t>
            </a:r>
            <a:endParaRPr lang="sk-SK" sz="2000" b="1" dirty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9144000" algn="l"/>
                <a:tab pos="10058400" algn="l"/>
              </a:tabLst>
              <a:defRPr/>
            </a:pP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sub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aŭspicio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Miroslav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Lajčák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Ministro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Eksterlandaj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kaj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Eŭropaj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Aferoj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Slovakio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sk-SK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9144000" algn="l"/>
                <a:tab pos="10058400" algn="l"/>
              </a:tabLst>
              <a:defRPr/>
            </a:pP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aranĝo de la Prezidanteco de Slovakio (SK PRES) en la  Konsilio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EU de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neregistaraj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organizoj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NROj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), kiun partoprenis politikistoj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lingvistoj kaj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reprezentoj de civitanoj,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organizita en Fakultato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Mezeŭropaj Studoj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Universitato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Konstantino Filozofo en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Nitro kaj naciaj kaj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eksterlandaj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NROj,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ea typeface="Arial" charset="0"/>
                <a:cs typeface="Arial" pitchFamily="34" charset="0"/>
              </a:rPr>
              <a:t>laborlingvoj estis SK, EO kaj EN.</a:t>
            </a:r>
            <a:endParaRPr lang="en-US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04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4" y="1141258"/>
            <a:ext cx="7515498" cy="37317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875"/>
              </a:spcBef>
            </a:pPr>
            <a:r>
              <a:rPr lang="sk-SK" altLang="sk-SK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Ĉefparolantoj</a:t>
            </a:r>
            <a:r>
              <a:rPr lang="sk-SK" altLang="sk-SK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sk-SK" altLang="sk-SK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konferenco</a:t>
            </a:r>
            <a:r>
              <a:rPr lang="sk-SK" altLang="sk-SK" sz="32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sk-SK" altLang="sk-SK" sz="32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875"/>
              </a:spcBef>
            </a:pPr>
            <a:endParaRPr lang="sk-SK" altLang="sk-SK" sz="2000" b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875"/>
              </a:spcBef>
            </a:pPr>
            <a:r>
              <a:rPr lang="sk-SK" altLang="sk-SK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Vytenis Andriukaitis (LT)</a:t>
            </a:r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altLang="sk-SK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EU-Komisiano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Sansistemo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Nutraĵsekuro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(2014 - ), sian tre pozitivan paroladon            prezentis en Esperanto, kiun li studis en 1970-aj jaroj. </a:t>
            </a:r>
          </a:p>
          <a:p>
            <a:pPr algn="ctr">
              <a:spcBef>
                <a:spcPts val="875"/>
              </a:spcBef>
            </a:pPr>
            <a:endParaRPr lang="sk-SK" altLang="sk-SK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Ján Figeľ (SK)</a:t>
            </a:r>
            <a:r>
              <a:rPr lang="sk-SK" altLang="sk-SK" sz="24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alt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eksa EU-Komisiano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Edukado, </a:t>
            </a:r>
            <a:r>
              <a:rPr lang="sk-SK" alt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Kulturo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sk-SK" alt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Multlingvismo (2004 - 2009),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aktuale speciala ambasadoro de EU por religia libereco en la mondo,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partoprenantoj </a:t>
            </a:r>
            <a:r>
              <a:rPr lang="sk-SK" alt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sendis sian </a:t>
            </a:r>
            <a:r>
              <a:rPr lang="sk-SK" alt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subtenan mesaĝon. </a:t>
            </a:r>
            <a:endParaRPr lang="sk-SK" altLang="sk-SK" sz="20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722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4" y="885226"/>
            <a:ext cx="7515498" cy="4278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sk-SK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sk-SK" sz="24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Aprobitaj</a:t>
            </a:r>
            <a:r>
              <a:rPr lang="sk-SK" sz="24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4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dokumentoj</a:t>
            </a:r>
            <a:r>
              <a:rPr lang="sk-SK" sz="24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de la </a:t>
            </a:r>
            <a:r>
              <a:rPr lang="sk-SK" sz="24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konferenco</a:t>
            </a:r>
            <a:endParaRPr lang="sk-SK" sz="24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13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sk-SK" sz="4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„Nitra </a:t>
            </a:r>
            <a:r>
              <a:rPr lang="sk-SK" sz="4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Deklaro</a:t>
            </a:r>
            <a:r>
              <a:rPr lang="sk-SK" sz="4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“ </a:t>
            </a:r>
          </a:p>
          <a:p>
            <a:endParaRPr lang="sk-SK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sk-SK" sz="24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4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4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dokumentoj </a:t>
            </a:r>
            <a:r>
              <a:rPr lang="sk-SK" sz="24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al</a:t>
            </a:r>
            <a:r>
              <a:rPr lang="sk-SK" sz="24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4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3 </a:t>
            </a:r>
            <a:r>
              <a:rPr lang="sk-SK" sz="24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ĉeftemoj</a:t>
            </a:r>
            <a:endParaRPr lang="sk-SK" sz="24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804863" indent="-342900">
              <a:buFont typeface="+mj-lt"/>
              <a:buAutoNum type="arabicPeriod"/>
            </a:pPr>
            <a:r>
              <a:rPr 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Civitana engaĝiĝo</a:t>
            </a:r>
          </a:p>
          <a:p>
            <a:pPr marL="804863" indent="-342900">
              <a:buFont typeface="+mj-lt"/>
              <a:buAutoNum type="arabicPeriod"/>
            </a:pPr>
            <a:endParaRPr lang="sk-SK" sz="1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 indent="-342900">
              <a:buFont typeface="+mj-lt"/>
              <a:buAutoNum type="arabicPeriod"/>
            </a:pPr>
            <a:r>
              <a:rPr lang="af-ZA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Multlingv</a:t>
            </a:r>
            <a:r>
              <a:rPr lang="sk-SK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ismo</a:t>
            </a:r>
            <a:r>
              <a:rPr lang="af-ZA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af-ZA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ekonomio </a:t>
            </a:r>
            <a:r>
              <a:rPr lang="af-ZA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</a:t>
            </a:r>
            <a:r>
              <a:rPr lang="af-ZA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</a:t>
            </a:r>
            <a:endParaRPr lang="sk-SK" sz="28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 indent="-342900">
              <a:buFont typeface="+mj-lt"/>
              <a:buAutoNum type="arabicPeriod"/>
            </a:pPr>
            <a:endParaRPr lang="sk-SK" sz="1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 indent="-342900">
              <a:buFont typeface="+mj-lt"/>
              <a:buAutoNum type="arabicPeriod"/>
            </a:pPr>
            <a:r>
              <a:rPr 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Eduka </a:t>
            </a:r>
            <a:r>
              <a:rPr 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inkludo</a:t>
            </a:r>
            <a:endParaRPr lang="sk-SK" sz="2800" b="1" dirty="0">
              <a:solidFill>
                <a:srgbClr val="C0000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en-US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89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232" y="459426"/>
            <a:ext cx="7253368" cy="48859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sk-SK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sk-SK" sz="36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„Nitra </a:t>
            </a:r>
            <a:r>
              <a:rPr lang="sk-SK" sz="36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Deklaro</a:t>
            </a:r>
            <a:r>
              <a:rPr lang="sk-SK" sz="36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“ </a:t>
            </a:r>
          </a:p>
          <a:p>
            <a:endParaRPr lang="sk-SK" sz="105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Partoprenantoj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skizis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fundamentajn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problemojn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algn="ctr"/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 la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ĝisnuna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eŭropa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integriĝo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:</a:t>
            </a:r>
          </a:p>
          <a:p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„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Briteliro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“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klare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montris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ke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nuna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krizo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 la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eŭropa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integriĝo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estas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krizo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identeco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b="1" u="sng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egi</a:t>
            </a:r>
            <a:r>
              <a:rPr lang="en-GB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diversecon</a:t>
            </a:r>
            <a:r>
              <a:rPr lang="en-GB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n-GB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sz="2000" b="1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ŝlosila</a:t>
            </a:r>
            <a:r>
              <a:rPr lang="en-GB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afero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ĝia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akordigo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GB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n-GB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ekzista</a:t>
            </a:r>
            <a:r>
              <a:rPr lang="en-GB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problemo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GB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ivitana</a:t>
            </a:r>
            <a:r>
              <a:rPr lang="en-GB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engaĝiĝo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Eŭropo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restos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malforta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ĝis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civitanoj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eksentos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eŭropan</a:t>
            </a:r>
            <a:r>
              <a:rPr lang="en-GB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identecon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harmonio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kun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siaj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identecoj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nacia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000" b="1" dirty="0">
              <a:solidFill>
                <a:srgbClr val="006EC5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ĝis nun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EU evitas ajnan provon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krei komunan edukan sistemon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por eŭropaj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civitanoj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1300" b="1" dirty="0" smtClean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61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6504" y="1382377"/>
            <a:ext cx="7515498" cy="3385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EU ekzistas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neniu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komuna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lingvo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kiu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esprimus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              la tuteŭropan identecon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EU-moto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2000" b="1" u="sng" dirty="0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„</a:t>
            </a:r>
            <a:r>
              <a:rPr lang="sk-SK" sz="2000" b="1" u="sng" dirty="0" err="1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nuigitaj</a:t>
            </a:r>
            <a:r>
              <a:rPr lang="sk-SK" sz="2000" b="1" u="sng" dirty="0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2000" b="1" u="sng" dirty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en diverseco"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ŝajnas favori diversecon je la kosto de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unueco –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necesas celi 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ekvilibron inter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sk-SK" sz="20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lingva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malegaleco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estas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ofte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la </a:t>
            </a:r>
            <a:r>
              <a:rPr lang="sk-SK" sz="2000" b="1" dirty="0" err="1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rezulto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de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malprudentaj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lingvaj 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politikoj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 ne la rezulto de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spontaneaj soci-ekonomiaj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fenomenoj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ingva 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maljusto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kreas diversajn formojn de ekonomia kaj socia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diskriminacio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kiu povas esti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traktata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la EU        per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taŭga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lingvo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politiko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sk-SK" sz="13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05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4248" y="977514"/>
            <a:ext cx="7225936" cy="44012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kzistas</a:t>
            </a:r>
            <a:r>
              <a:rPr lang="en-GB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ĝeneraliĝinta</a:t>
            </a:r>
            <a:r>
              <a:rPr lang="en-GB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u="sng" dirty="0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tendenco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subtaksi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gravecon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de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lingvopolitiko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kiel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faktoron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integriĝo,</a:t>
            </a:r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fremdlingva 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instruado ne alportas la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atenditajn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rezultojn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!</a:t>
            </a:r>
            <a:endParaRPr lang="sk-SK" sz="2000" b="1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estas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necese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prepari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novan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strategion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por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plibonigi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     la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instruadon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fremdaj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lingvoj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levante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konscion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     pri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lingvaj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interkulturaj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kapabloj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</a:t>
            </a:r>
            <a:endParaRPr lang="sk-SK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devas esti organizitaj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empiriaj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enketoj al fremda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lingvo-lernado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kiuj povas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plej verŝajne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stimuli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plian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lernadon de alia(j) lingvo(j),</a:t>
            </a:r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 landoj de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Viŝegrado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4+ reprezentas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idealan kadron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 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por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noviga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alproksimiĝo kaj efektivigo de 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praktikaj paŝoj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tiel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kontribuante kaj 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lingva </a:t>
            </a:r>
            <a:r>
              <a:rPr lang="sk-SK" sz="2000" b="1" dirty="0" err="1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diverseco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             </a:t>
            </a:r>
            <a:r>
              <a:rPr lang="sk-SK" sz="20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kaj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al komuna 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eŭropa </a:t>
            </a:r>
            <a:r>
              <a:rPr lang="sk-SK" sz="2000" b="1" dirty="0" err="1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identeco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  <a:endParaRPr lang="en-US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4" y="540230"/>
            <a:ext cx="7515498" cy="4985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sk-SK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36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moj</a:t>
            </a:r>
            <a:r>
              <a:rPr lang="en-GB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n-GB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konferenco</a:t>
            </a:r>
            <a:endParaRPr lang="sk-SK" sz="3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1000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Civitana</a:t>
            </a:r>
            <a:r>
              <a:rPr 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engaĝiĝo</a:t>
            </a:r>
            <a:r>
              <a:rPr lang="sk-SK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rimedoj por certigi, ke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registaroj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EU-institucioj disponigadu informojn pri siaj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aktivecoj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programoj en larĝa gamo de eŭropaj lingvoj, kaj ke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aliro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institucioj ne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privilegiu nur unu aŭ du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lingvojn.</a:t>
            </a:r>
          </a:p>
          <a:p>
            <a:pPr marL="273050" lvl="1" indent="-273050"/>
            <a:endParaRPr lang="sk-SK" sz="10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lvl="1" indent="-273050"/>
            <a:r>
              <a:rPr lang="af-ZA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Multlingv</a:t>
            </a:r>
            <a:r>
              <a:rPr lang="sk-SK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ismo</a:t>
            </a:r>
            <a:r>
              <a:rPr lang="af-ZA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</a:t>
            </a:r>
            <a:r>
              <a:rPr 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ekonomio </a:t>
            </a:r>
            <a:r>
              <a:rPr lang="af-ZA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</a:t>
            </a:r>
            <a:r>
              <a:rPr lang="af-ZA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</a:t>
            </a:r>
            <a:endParaRPr lang="sk-SK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lvl="1" indent="-273050"/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eviti socian ekskludon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plifortigi la Internan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Merkaton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0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lvl="1" indent="-273050"/>
            <a:endParaRPr lang="sk-SK" sz="10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lvl="1" indent="-273050"/>
            <a:r>
              <a:rPr lang="sk-SK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Eduka </a:t>
            </a:r>
            <a:r>
              <a:rPr lang="sk-SK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inkludo</a:t>
            </a:r>
            <a:r>
              <a:rPr lang="sk-SK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mezuroj por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73050" lvl="1" indent="-273050"/>
            <a:endParaRPr lang="sk-SK" sz="10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lvl="1" indent="-273050"/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instigi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lernadon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uzon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malgrandaj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najbaraj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lingvoj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73050" lvl="1" indent="-273050"/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sk-SK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subteni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hejmajn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lingvojn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lernantoj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273050" lvl="1" indent="-273050"/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sk-SK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ligi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lingvolernadon pli forte al la evoluo de e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ŭropa </a:t>
            </a:r>
            <a:r>
              <a:rPr lang="sk-SK" sz="2000" b="1" dirty="0" err="1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identeco</a:t>
            </a:r>
            <a:r>
              <a:rPr lang="sk-SK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solidareco.</a:t>
            </a:r>
            <a:endParaRPr lang="en-US" sz="2000" b="1" dirty="0" smtClean="0">
              <a:solidFill>
                <a:srgbClr val="006EC5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79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2496" y="582032"/>
            <a:ext cx="7573408" cy="4862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Civitana</a:t>
            </a:r>
            <a:r>
              <a:rPr lang="sk-SK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engaĝiĝo</a:t>
            </a:r>
            <a:endParaRPr lang="sk-SK" sz="3200" b="1" dirty="0" smtClean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 typeface="+mj-lt"/>
              <a:buAutoNum type="arabicPeriod"/>
            </a:pPr>
            <a:endParaRPr lang="sk-SK" sz="2000" b="1" dirty="0" smtClean="0">
              <a:solidFill>
                <a:srgbClr val="006EC5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Eŭropo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urĝe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bezonas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travideblan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publikan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diskuton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pri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lingvopolitiko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levi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publikan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konscion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pri la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graveco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de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lingvopolitiko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endParaRPr lang="sk-SK" sz="1000" b="1" u="sng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Dialogo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inter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ŝlosilaj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roluloj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lingvopolitika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laboro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politikistoj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ĵurnalistoj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esploristoj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kaj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reprezentantoj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civitana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socio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estas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antaŭkondiĉo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formado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politiko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endParaRPr lang="sk-SK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Eŭropa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Komisiono kaj la naciaj registaroj devus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starigi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teamojn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bone kvalifikitaj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funkciuloj,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specialiĝantaj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   pri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lingvopolitiko,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taskitajn integradi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lingvopolitikon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en: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     10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komunaj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politikoj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de la EU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supernaciajn instituciojn de la EU-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sistemo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51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4764" y="1217860"/>
            <a:ext cx="7513983" cy="38933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Unu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 la ĉefaj funkcioj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ĉi tiuj lingvopolitikaj fakuloj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estus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puŝi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lingvopolitikon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pli alten en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politika, akademia, eduka kaj amaskomunikila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agendoj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kaj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certigi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ke la lingva faktoro estu eksplicite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traktata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ĉiuj rilataj politikaj kampoj kaj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 EU kaj nacinivele.</a:t>
            </a:r>
          </a:p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endParaRPr lang="sk-SK" sz="1000" b="1" u="sng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Serioza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studo devus esti entreprenita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Eŭropa Komisiono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 la uzo de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Esperanto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kiel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interlingvo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aŭ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prioritata lingvo en la interna komunikado de EU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kalkulante la ekonomiajn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kostojn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lerni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longdaŭran ekonomian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ŝparon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kiu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rezultus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         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efektivigo de tia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sistemo,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bazita sur Esperanto. </a:t>
            </a:r>
            <a:endParaRPr lang="en-US" sz="13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1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8216" y="1441817"/>
            <a:ext cx="7515498" cy="32162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Devus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esti ellaborita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Kodo de lingva konduto en EU-institucioj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celanta al egaleco por ĉiuj civitanoj de ĉiuj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membroŝtatoj,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partoprenantaj en la EU-integriĝo, sendepende de iliaj gepatraj lingvoj. La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efektivigo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tiu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ĉi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Kodo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devus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esti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kontrolata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fare de la EU-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mediaciisto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sk-SK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0000"/>
              </a:lnSpc>
            </a:pPr>
            <a:endParaRPr lang="sk-SK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EU-institucioj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devus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disvolvi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aktivajn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politikojn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kontraŭi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lingvan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diskriminacion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Dungado devas neniam diskriminacii favore al denaskaj parolantoj de iu ajn lingvo, </a:t>
            </a:r>
            <a:r>
              <a:rPr lang="sk-SK" sz="20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ĉu </a:t>
            </a:r>
            <a:r>
              <a:rPr lang="sk-SK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laŭjure, </a:t>
            </a:r>
            <a:r>
              <a:rPr lang="sk-SK" sz="20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ĉu laŭfakte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92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6504" y="668553"/>
            <a:ext cx="7344808" cy="47089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af-ZA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Multlingv</a:t>
            </a:r>
            <a:r>
              <a:rPr lang="sk-SK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ismo</a:t>
            </a:r>
            <a:r>
              <a:rPr lang="af-ZA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sk-SK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ekonomio kaj socio</a:t>
            </a:r>
            <a:endParaRPr lang="sk-SK" sz="3200" b="1" dirty="0">
              <a:solidFill>
                <a:srgbClr val="006EC5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f-ZA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 inkluzivo</a:t>
            </a:r>
            <a:r>
              <a:rPr lang="sk-SK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f-ZA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nstruado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almenaŭ du fremdaj lingvoj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eŭropaj lernejoj kaj/aŭ dumviva lernado estu efektivigataj de ĉiuj membroŝtatoj.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loka lingvo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estu instruata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enmigrintoj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inkluzive de internaciaj studentoj,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antaŭenigi socian inkluzivon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1000" b="1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af-ZA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Rajtoj </a:t>
            </a:r>
            <a:r>
              <a:rPr lang="af-Z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 intelekta </a:t>
            </a:r>
            <a:r>
              <a:rPr lang="af-ZA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propraĵo</a:t>
            </a:r>
            <a:r>
              <a:rPr lang="sk-SK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starigu aron da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efikaj kompensaj rimedoj por nuligi lingvorilatajn ekonomiajn malegalaĵojn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koncerne protekton de la rajtoj pri intelekta propraĵo ĉe la eŭropa nivelo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Eŭropa Patenta Oficejo agnoskas 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EN, FR, DE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kiel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oficialajn lingvojn,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Eŭropunia Oficejo pri Intelekta Propraĵo 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sk-SK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55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1416" y="1185388"/>
            <a:ext cx="6828184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af-ZA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Eŭropaj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entreprenoj bazitaj en landoj, kie tiuj lingvoj </a:t>
            </a:r>
            <a:r>
              <a:rPr lang="sk-SK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f-ZA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 oficialaj, devas porti altajn tradukkostojn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kiujn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antaŭe menciitaj oficejoj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plene kompensas, eĉ ne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laŭ la nuna regularo de eŭropuniaj unuecaj patentoj. 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Tio 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malegaligas la konkurencon inter EU-kompanioj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malrespektas la principojn de libereco 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 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af-Z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Komuna 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Merkato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sk-SK" sz="2000" b="1" dirty="0" smtClean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2000" b="1" u="sng" dirty="0">
              <a:solidFill>
                <a:srgbClr val="006E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af-ZA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 kaŭzas paradokson,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 protekto de rajtoj pri intelekta propraĵo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eŭropa </a:t>
            </a:r>
            <a:r>
              <a:rPr lang="af-ZA" sz="2000" b="1" dirty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nivelo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 malpli kosta por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usona aŭ aŭstralia kompanio, </a:t>
            </a:r>
            <a:r>
              <a:rPr lang="af-ZA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 por</a:t>
            </a:r>
            <a:r>
              <a:rPr lang="af-Z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portugala aŭ pola</a:t>
            </a:r>
            <a:r>
              <a:rPr lang="af-ZA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k-SK" sz="2000" b="1" dirty="0" smtClean="0">
                <a:solidFill>
                  <a:srgbClr val="006E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9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2927" y="2011574"/>
            <a:ext cx="7762875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f-ZA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Konsumantoj</a:t>
            </a:r>
            <a:r>
              <a:rPr lang="sk-SK" sz="2000" b="1" i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protektu la rajton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eŭropuniaj konsumantoj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esti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informataj en sia denaska lingvo aŭ ĉefa eduklingvo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kiam ili aĉetas havaĵojn kaj servojn.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Multlingvismo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estas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necesa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ke la libera merkato efike funkciu. Eŭropuniaj kaj internaciaj traktatoj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agnosku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respekton de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multlingvismo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kiel necesa parto de libera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kaj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justa komerco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sk-SK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05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1" y="1196566"/>
            <a:ext cx="7813812" cy="3754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f-ZA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Ofert-alvokoj </a:t>
            </a:r>
            <a:r>
              <a:rPr lang="af-ZA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kaj provizaj procedoj sur </a:t>
            </a:r>
            <a:r>
              <a:rPr lang="af-ZA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EU-nivelo</a:t>
            </a:r>
            <a:r>
              <a:rPr lang="sk-SK" sz="24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sk-SK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            </a:t>
            </a:r>
            <a:endParaRPr lang="sk-SK" sz="10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000" b="1" dirty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347663"/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retpaĝoj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Eŭropa Komisiono estu pli multlingvaj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Tiaj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paĝoj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enhavas diversajn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ofert-alvokojn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kaj gvidlibrojn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pri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financaj projektoj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EU, kiuj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ofte estas disponeblaj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nur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unu lingvo. Tio malegaligas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konkurencon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inter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eŭropuniaj entreprenoj, NRO-j kaj asocioj, kaj en provizaj procedoj,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kiuj kondukas al subskribo de publikaj kontraktoj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sur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EU-nivelo, kaj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 disdivido de la rimedoj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kiuj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subtenas transnaciajn projektojn. </a:t>
            </a:r>
            <a:endParaRPr lang="sk-SK" sz="20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288925" defTabSz="1033463"/>
            <a:endParaRPr lang="sk-SK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8925" defTabSz="1033463"/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EU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financata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eŭropaj impostpagantoj,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ne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permesu iun ajn malegalecon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aliro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publika financado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000" b="1" dirty="0" smtClean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80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7841" y="495066"/>
            <a:ext cx="7515498" cy="4985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f-ZA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Eldona industrio</a:t>
            </a:r>
            <a:r>
              <a:rPr lang="sk-SK" sz="24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zo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literaturaj indikiloj kaj internaciaj listoj de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plej bonaj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universitatoj,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favoraj al la angla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lingvo,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kaŭzas gravajn malegalaĵojn en konkurenco en la eldona sektoro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precipe en akademia eldonado. Tio limigas aliron al scio de EU-civitanoj kaj maljuste avantaĝigas la eldonistojn de kelkaj membroŝtatoj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sk-SK" sz="20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288925" lvl="1"/>
            <a:endParaRPr lang="sk-SK" sz="1000" b="1" u="sng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8925" lvl="1"/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EU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agu por neŭtraligi negativajn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faktorojn,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kaŭzatajn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lingva hegemonio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en la eldona industrio per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starigo de merkato por lingvaj </a:t>
            </a:r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rajtoj,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aŭ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per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subvenciado de plurlingva akademia eldonado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Rimedoj estu kolektataj per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lingva imposto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f-ZA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 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anglalingvaj akademiaj eldonistoj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 Tio estus kohera kun la principoj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Komuna 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Merkato. </a:t>
            </a:r>
            <a:endParaRPr lang="sk-SK" sz="20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288925" lvl="1"/>
            <a:endParaRPr lang="sk-SK" sz="1000" b="1" u="sng" dirty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288925" lvl="1"/>
            <a:r>
              <a:rPr lang="af-ZA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EU </a:t>
            </a:r>
            <a:r>
              <a:rPr lang="af-ZA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devus subteni sciencajn publikaĵojn en pluraj lingvoj</a:t>
            </a:r>
            <a:r>
              <a:rPr lang="af-ZA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Indas esplori la lingvajn konsekvencojn de la Bolonja </a:t>
            </a:r>
            <a:r>
              <a:rPr lang="af-ZA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Procedo</a:t>
            </a:r>
            <a:r>
              <a:rPr lang="af-ZA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sk-SK" sz="2000" b="1" dirty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93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7068" y="710695"/>
            <a:ext cx="7352917" cy="4739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36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Eduka</a:t>
            </a:r>
            <a:r>
              <a:rPr lang="sk-SK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inkludo</a:t>
            </a:r>
            <a:endParaRPr lang="sk-SK" sz="36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Kunteksto</a:t>
            </a:r>
            <a:endParaRPr lang="sk-SK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sk-SK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Barcelona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Eŭropa Konsilio de 2002 rekomendis,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ĉiuj EU-civitanoj studu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krom la gepatra lingvo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almenaŭ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du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fremdajn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lingvojn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– 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formulon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„1+2“. 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Raporto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Eŭropa Civitan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-Socia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Platformo pri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Multlingvismo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ECSPM)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EK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2011 raportis, ke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angla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estas la unua fremda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lingvo,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lernata fare de la granda plimulto de eŭropaj civitanoj, kaj identigis tiun regadon de la angla kiel kernan faktoron, kiu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malfortigas la deziron studi la duan kaj postan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fremdajn lingvojn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Ege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gravas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kiu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ordo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estas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lernataj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lingvoj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sz="1600" b="1" dirty="0" smtClean="0">
              <a:solidFill>
                <a:srgbClr val="006EC5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1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096" y="1028747"/>
            <a:ext cx="7543799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Fremdlingva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instruado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ne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donas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atendatajn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rezultojn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Kvankam multaj kredas, ke la kono de la angla kiel la unua fremda lingvo disvastiĝas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sed 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laŭ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Eurobarometro 2005 – 2011 la malo estas vero, paroli la 1-an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fremdan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lingvon malkreskis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 56% al 54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% kaj la 2-an de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28% al 25%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Similajn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rezultojn montris SurveyLang en 2012,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testado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de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lingvokonoj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okazis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nur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ĝis la B2-nivelo, ĉar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C1-nivelon atingis nur 1%.                                    </a:t>
            </a:r>
            <a:endParaRPr lang="sk-SK" sz="20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000" b="1" dirty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Klaras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ekzistas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spaco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plibonigi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lingvolernadon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bezono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evoluigi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komunan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elementon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edukado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de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eŭropaj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civitanoj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ilustri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kontribuon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eŭropa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integriĝo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al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paco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GB" sz="2000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sz="2000" b="1" dirty="0" smtClean="0">
              <a:solidFill>
                <a:srgbClr val="006EC5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83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7051" y="1029788"/>
            <a:ext cx="7514748" cy="41242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Strategio</a:t>
            </a:r>
            <a:r>
              <a:rPr lang="sk-SK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8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plibonigi</a:t>
            </a:r>
            <a:r>
              <a:rPr lang="sk-SK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lingvolernadon</a:t>
            </a:r>
            <a:endParaRPr lang="sk-SK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2000" b="1" dirty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unua rekomendo de ECSPM en la edukada sekcio estas jena: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„Platformo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rekomendas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empirian esploradon en bazlernejoj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 kelkaj membroŝtatoj por konstati,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kiu unua fremda lingvo plej verŝajne kuraĝigos la sekvan lingvolernadon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kaj ankaŭ kontribuos al la prioritato de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EU,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Eŭropo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2020, 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"redukti la nombron de tiuj, kiuj tro frue forlasas la lernejon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 10% de la nunaj 15%" </a:t>
            </a:r>
            <a:r>
              <a:rPr lang="sk-SK" sz="2000" b="1" i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(sekcio 3.1</a:t>
            </a:r>
            <a:r>
              <a:rPr lang="sk-SK" sz="2000" b="1" i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sk-SK" sz="20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celo estas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„testi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rezultojn de lernado de la dua fremda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lingvo“</a:t>
            </a:r>
            <a:r>
              <a:rPr lang="sk-SK" sz="2000" b="1" u="sng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tie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kie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unua fremda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lingvo,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instruata en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lernejoj,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estas la angla, la franca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k.s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k-SK" sz="20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4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059" y="653112"/>
            <a:ext cx="7514748" cy="4616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Estas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ĝenerale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akceptate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iu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ajn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dua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lernita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helpas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sekvan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lingvolernadon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t. e.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propedeutika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efiko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       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Ĉar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instrutempo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lernejoj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malmultas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estas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sencohave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uzi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tempon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dediĉatan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al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lingvolernado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kiom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eble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plej bone.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Mem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uzata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propedeŭtikaj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celoj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estas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malpli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grava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ol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fakto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ĝia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strukturo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devas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sproni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al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rapida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facila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lernebleco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tiel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pliigante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motiviĝon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posta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lingvostudado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sk-SK" sz="2000" b="1" dirty="0" smtClean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Ekzemple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„Lingvo-lanĉilo“ – la lingvo-orientiĝa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kurso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kiu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daŭras 50-100 horojn,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enhavante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bazan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gramatikon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  de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Esperanto kaj la 500 plej ofte uzatajn radikojn,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jam donis interesajn rezultojn en Britio kaj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aliloke.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Ĝi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devus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tial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esti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parto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supre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menciitaj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testoj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kiujn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rekomendas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ECSPM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GB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sk-SK" sz="2000" b="1" dirty="0" smtClean="0">
              <a:solidFill>
                <a:srgbClr val="006EC5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41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2138" y="1485524"/>
            <a:ext cx="6622662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k-SK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Rekomendo</a:t>
            </a:r>
            <a:endParaRPr lang="sk-SK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sk-SK" sz="2000" dirty="0">
              <a:solidFill>
                <a:srgbClr val="006EC5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Nitra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Konferenco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rekomendis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efektivigon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</a:t>
            </a:r>
            <a:endParaRPr lang="sk-SK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supremenciita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rekomendo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ECSPM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 kelkaj bazlernejoj 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 la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landoj de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Viŝegrado</a:t>
            </a:r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4+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por testi objektive,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kiu unua fremda lingvo plej efike </a:t>
            </a:r>
            <a:r>
              <a:rPr lang="sk-SK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plibonigas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k-SK" sz="2000" b="1" u="sng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20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postan lingvolernadon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; kaj komencan </a:t>
            </a:r>
            <a:r>
              <a:rPr lang="sk-SK" sz="2000" b="1" dirty="0" err="1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laboron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evoluigi proponatan komunan edukan </a:t>
            </a:r>
            <a:r>
              <a:rPr lang="sk-SK" sz="2000" b="1" dirty="0" smtClean="0">
                <a:solidFill>
                  <a:srgbClr val="006EC5"/>
                </a:solidFill>
                <a:latin typeface="Arial" pitchFamily="34" charset="0"/>
                <a:cs typeface="Arial" pitchFamily="34" charset="0"/>
              </a:rPr>
              <a:t>elementon,                   </a:t>
            </a:r>
            <a:r>
              <a:rPr lang="sk-SK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ilustri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sk-SK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kontribuon de eŭropa integriĝo al paco</a:t>
            </a:r>
            <a:r>
              <a:rPr lang="sk-SK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GB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sz="2000" b="1" dirty="0" smtClean="0">
              <a:solidFill>
                <a:srgbClr val="C00000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7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2323" y="665919"/>
            <a:ext cx="7515498" cy="4739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42950" indent="-742950">
              <a:buAutoNum type="arabicPeriod" startAt="3"/>
            </a:pPr>
            <a:r>
              <a:rPr lang="sk-SK" sz="36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Daŭrigo</a:t>
            </a:r>
            <a:r>
              <a:rPr lang="sk-SK" sz="36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36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de la </a:t>
            </a:r>
            <a:r>
              <a:rPr lang="sk-SK" sz="36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konferenco</a:t>
            </a:r>
            <a:r>
              <a:rPr lang="sk-SK" sz="36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sk-SK" sz="3600" b="1" dirty="0" smtClean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pPr defTabSz="804863"/>
            <a:r>
              <a:rPr lang="sk-SK" sz="36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	</a:t>
            </a:r>
            <a:r>
              <a:rPr lang="sk-SK" sz="36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36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36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efektivigo</a:t>
            </a:r>
            <a:r>
              <a:rPr lang="sk-SK" sz="36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36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rekomendoj</a:t>
            </a:r>
            <a:endParaRPr lang="sk-SK" sz="3600" b="1" dirty="0" smtClean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1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F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akultato de Mezeŭropaj Studoj (FMS) de UKF en Nitro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dissendis al ĉiuj partoprenantoj aprobitajn dokumentojn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SK, EO, EN)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por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ilia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utiligo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formala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/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neformala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disvastigo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FMS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preparas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almanakon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kontribuoj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/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prelegoj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sk-SK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defTabSz="1033463"/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  de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konferenco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sk-SK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Finaj dokumentoj estos rete legeblaj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sur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hejmpaĝoj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        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aŭ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 FMS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aŭ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/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E@I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sk-SK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39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971550" y="1335159"/>
            <a:ext cx="70890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Propono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ke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Miroslav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Lajčák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Ministro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Eksterlandaj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Eŭropaj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Aferoj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Slovakio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aŭspicianto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de la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konferenco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–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dissendu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sian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leteron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kun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aprobitaj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dokumentoj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al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ĉiuj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EU-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komisionanoj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ministroj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      de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eksterlandaj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eŭropaj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aferoj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de 26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membraj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   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5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kandidataj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ŝtatoj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de EU (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simile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kiel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dissendis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sian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leteron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Dušan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Čaplovič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Vic-Ĉefministro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Slovakio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por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eŭropaj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aferoj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marto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2007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) –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surbaze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pozitivaj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respondoj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ni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povus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prepari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esplorprojektojn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pliajn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aktivecojn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sk-SK" sz="2000" b="1" u="sng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23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3080" y="1068105"/>
            <a:ext cx="7515498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 renkontiĝo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 22-an de novembro 2016 kun Ľuboš Blaha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, Prezidanto de Parlamenta Komitato por Eŭropaj Aferoj de Slovakio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– diskuto pri utiligo de aprobitaj dokumentoj por 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iniciati parlamentan diskuton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dum la SK PRES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 EU-Konsilio 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pri lingvaj problemoj en 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EU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enkadre de la diskuto pri estonteco de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EU/Eŭropo. Ni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proponos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al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li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dissendi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similan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leteron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kun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dokumentoj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(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kiel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al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Ministro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Lajčák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)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al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siaj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partneroj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Rekomenditaj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estas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similaj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formalaj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aŭ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neformalaj agadoj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en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 landoj V4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+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kaj 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MŜ kaj KŜ de EU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–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kiujn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ebligus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pozitivaj respondoj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 MŜ kaj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KŜ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al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la letero de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Ministro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Lajčák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6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3080" y="1207253"/>
            <a:ext cx="7515498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Ni 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supozas, ke la komisionano Andriukaitis (LT) pozitive </a:t>
            </a:r>
            <a:r>
              <a:rPr lang="sk-SK" sz="2000" b="1" u="sng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respondos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al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 letero kaj esperas, ke li rekomendos al kelkaj siaj kolegoj reagi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kiuj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konscias pri lingvaj problemoj en siaj terenoj de respondeco, pozitive respondi al la iniciato kaj 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tiamaniere atentigi en EU pri la bezono lanĉi diskuton pri la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lingvo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-politika problemaro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kaj levi lingvaj demandoj kaj problemoj en EU inter ĝiaj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prioritatoj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2000" b="1" dirty="0" smtClean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EEU-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propono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utiligi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mandaton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komisionano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Andriukaitis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(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ĝis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2019)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proponi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organizi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Bruselo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(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ekz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2017)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fakan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medicinan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konferencon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dum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kiu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estus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diskutitaj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ankaŭ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lingvaj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problemoj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komunikado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sansistemo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EU.       </a:t>
            </a:r>
          </a:p>
        </p:txBody>
      </p:sp>
    </p:spTree>
    <p:extLst>
      <p:ext uri="{BB962C8B-B14F-4D97-AF65-F5344CB8AC3E}">
        <p14:creationId xmlns:p14="http://schemas.microsoft.com/office/powerpoint/2010/main" val="3995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792" y="1316892"/>
            <a:ext cx="7515498" cy="3385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SKEF/E@I 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propono – organizi en majo 2017 en Bratislavo „Poliglotan R</a:t>
            </a:r>
            <a:r>
              <a:rPr lang="sk-SK" sz="2000" b="1" u="sng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enkontiĝon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“, 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enkadre de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ĝi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organizi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lingvo-politikan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konferencon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SKEF/E@I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propono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–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organizi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en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septembro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2017 en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Bratislavo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„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Lingvan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u="sng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festivalon</a:t>
            </a:r>
            <a:r>
              <a:rPr lang="sk-SK" sz="2000" b="1" u="sng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“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kies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unua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tago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estus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dediĉita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al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lingvo-politika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konferenco</a:t>
            </a:r>
            <a:r>
              <a:rPr lang="sk-SK" sz="2000" b="1" dirty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endParaRPr lang="sk-SK" sz="20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N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i 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esperas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ke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ankaŭ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aliaj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EU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landoj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subtenos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iniciaton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   de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V4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landoj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rekomendojn</a:t>
            </a:r>
            <a:r>
              <a:rPr lang="sk-SK" sz="20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sk-SK" sz="2000" b="1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lingvo</a:t>
            </a:r>
            <a:r>
              <a:rPr lang="sk-SK" sz="20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-politika </a:t>
            </a:r>
            <a:r>
              <a:rPr lang="sk-SK" sz="2000" b="1" dirty="0" err="1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konferenco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preparon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kaj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efektivigon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rekomenditaj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projektoj</a:t>
            </a:r>
            <a:r>
              <a:rPr lang="sk-SK" sz="20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9730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360" y="2044337"/>
            <a:ext cx="7515498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32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Mi </a:t>
            </a:r>
            <a:r>
              <a:rPr lang="sk-SK" sz="32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dankas</a:t>
            </a:r>
            <a:r>
              <a:rPr lang="sk-SK" sz="32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pro </a:t>
            </a:r>
            <a:r>
              <a:rPr lang="sk-SK" sz="32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Via</a:t>
            </a:r>
            <a:r>
              <a:rPr lang="sk-SK" sz="32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3200" b="1" dirty="0" err="1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atento</a:t>
            </a:r>
            <a:r>
              <a:rPr lang="sk-SK" sz="32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algn="ctr"/>
            <a:endParaRPr lang="sk-SK" sz="16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sk-SK" sz="3200" b="1" dirty="0" smtClean="0">
                <a:solidFill>
                  <a:srgbClr val="006EC5"/>
                </a:solidFill>
                <a:latin typeface="Arial" charset="0"/>
                <a:ea typeface="Arial" charset="0"/>
                <a:cs typeface="Arial" charset="0"/>
              </a:rPr>
              <a:t>Demandoj, komentoj kaj rekomendoj:</a:t>
            </a:r>
          </a:p>
          <a:p>
            <a:pPr algn="ctr"/>
            <a:endParaRPr lang="sk-SK" altLang="sk-SK" sz="1600" b="1" dirty="0" smtClean="0">
              <a:solidFill>
                <a:srgbClr val="006EC5"/>
              </a:solidFill>
              <a:latin typeface="Arial" panose="020B0604020202020204" pitchFamily="34" charset="0"/>
            </a:endParaRPr>
          </a:p>
          <a:p>
            <a:pPr algn="ctr"/>
            <a:r>
              <a:rPr lang="sk-SK" altLang="sk-SK" sz="2400" b="1" dirty="0" smtClean="0">
                <a:solidFill>
                  <a:srgbClr val="006EC5"/>
                </a:solidFill>
                <a:latin typeface="Arial" panose="020B0604020202020204" pitchFamily="34" charset="0"/>
              </a:rPr>
              <a:t>jozef.reinvart@gmail.com</a:t>
            </a:r>
            <a:endParaRPr lang="en-US" sz="2400" b="1" dirty="0">
              <a:solidFill>
                <a:srgbClr val="006EC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1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84A21ECE569647A94D66D4D095670B" ma:contentTypeVersion="0" ma:contentTypeDescription="Umožňuje vytvoriť nový dokument." ma:contentTypeScope="" ma:versionID="baf329077680a7965994842b86be5fb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3BA3D2-D8F3-405C-A39F-2138589544A4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8823983-FB0D-4D82-9B87-E941FC8889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A6A3A7-B4C1-4878-98C5-F2A90E3A8E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1961</TotalTime>
  <Words>2543</Words>
  <Application>Microsoft Office PowerPoint</Application>
  <PresentationFormat>Prezentácia na obrazovke (4:3)</PresentationFormat>
  <Paragraphs>242</Paragraphs>
  <Slides>37</Slides>
  <Notes>37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1_Office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jakub.dusicka</dc:creator>
  <cp:lastModifiedBy>Windows User</cp:lastModifiedBy>
  <cp:revision>122</cp:revision>
  <cp:lastPrinted>2016-11-17T15:35:50Z</cp:lastPrinted>
  <dcterms:created xsi:type="dcterms:W3CDTF">2015-09-30T10:52:13Z</dcterms:created>
  <dcterms:modified xsi:type="dcterms:W3CDTF">2016-11-17T21:08:13Z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0x0101001184A21ECE569647A94D66D4D095670B</vt:lpwstr>
  </property>
</Properties>
</file>